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A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685" autoAdjust="0"/>
  </p:normalViewPr>
  <p:slideViewPr>
    <p:cSldViewPr snapToGrid="0">
      <p:cViewPr varScale="1">
        <p:scale>
          <a:sx n="94" d="100"/>
          <a:sy n="94" d="100"/>
        </p:scale>
        <p:origin x="19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FE304-180A-4D4D-AE4A-FE5BCC461311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F487-9FAA-4BD0-A39F-93FB24D0CDA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95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50B8-D211-46BC-BD0B-440450F29137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525A-519A-4797-9051-928BB998A37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2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.gov.hk/chi/tvapi/15_td49_mp4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569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播放影片及閱讀後頁資料剪輯後，向學生提出思考問題（見第 </a:t>
            </a:r>
            <a:r>
              <a:rPr lang="en-US" altLang="zh-TW" dirty="0"/>
              <a:t>5 </a:t>
            </a:r>
            <a:r>
              <a:rPr lang="zh-TW" altLang="en-US" dirty="0"/>
              <a:t>頁）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來源：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政府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新聞處</a:t>
            </a:r>
            <a:endParaRPr lang="en-US" altLang="zh-TW" sz="1200" b="0" i="0" kern="1200" dirty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</a:t>
            </a:r>
            <a:r>
              <a:rPr lang="zh-TW" altLang="zh-HK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sz="1200" dirty="0" smtClean="0">
                <a:latin typeface="DFKai-SB" panose="03000509000000000000" pitchFamily="49" charset="-120"/>
              </a:rPr>
              <a:t>《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關愛有需要人士　由讓座開始</a:t>
            </a:r>
            <a:r>
              <a:rPr lang="en-US" altLang="zh-TW" sz="1200" dirty="0">
                <a:latin typeface="DFKai-SB" panose="03000509000000000000" pitchFamily="49" charset="-120"/>
              </a:rPr>
              <a:t>》(</a:t>
            </a:r>
            <a:r>
              <a:rPr lang="en-US" altLang="zh-TW" dirty="0"/>
              <a:t>00’00-00’15”)</a:t>
            </a:r>
          </a:p>
          <a:p>
            <a:pPr rtl="0"/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網　　址：</a:t>
            </a:r>
            <a:r>
              <a:rPr lang="en-US" altLang="zh-HK" sz="1200" b="0" i="0" u="none" strike="noStrike" kern="1200" baseline="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  <a:hlinkClick r:id="rId3"/>
              </a:rPr>
              <a:t>https://www.isd.gov.hk/chi/tvapi/15_td49_mp4.html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618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/>
              <a:t>討論問題旨在讓學生結合影片、資料剪輯和個人生活情境，明白在日常生活中易地而處，</a:t>
            </a:r>
            <a:r>
              <a:rPr lang="zh-TW" altLang="en-US" b="1" u="sng" dirty="0"/>
              <a:t>考慮別人處境</a:t>
            </a:r>
            <a:r>
              <a:rPr lang="zh-TW" altLang="en-US" dirty="0"/>
              <a:t>，為別人設想、顧及別人的需要，並作出相應的行動，協助他人。</a:t>
            </a: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/>
              <a:t>學生有需要他人讓座的情境，例如：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運動、登山後感到疲累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身體不適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背負重物</a:t>
            </a:r>
            <a:endParaRPr lang="en-US" altLang="zh-TW" dirty="0"/>
          </a:p>
          <a:p>
            <a:endParaRPr lang="en-US" altLang="zh-HK" dirty="0"/>
          </a:p>
          <a:p>
            <a:r>
              <a:rPr lang="zh-TW" altLang="en-US" dirty="0"/>
              <a:t>在討論分享中，教師需引領學生思考在公共場合，該如何考慮他人（尤其陌生人）的處境，並給予援助。社會上除了老弱傷殘，一般市民在某些情況下，都有可能需要他人讓座。</a:t>
            </a:r>
            <a:endParaRPr lang="en-US" altLang="zh-TW" dirty="0"/>
          </a:p>
          <a:p>
            <a:r>
              <a:rPr lang="zh-TW" altLang="en-US" dirty="0"/>
              <a:t>學生在討論後，應能明白每個人都總會有需要他人支援、給予協助的時候，我們身為社會一員，在公共交通工具上，應要多關顧身的情況，避免只做「低頭族」，妄顧他人所需。</a:t>
            </a: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200" dirty="0">
              <a:ea typeface="DFKai-SB" panose="03000509000000000000" pitchFamily="49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200" dirty="0">
                <a:ea typeface="DFKai-SB" panose="03000509000000000000" pitchFamily="49" charset="-120"/>
              </a:rPr>
              <a:t>教師在總結時應帶出：</a:t>
            </a:r>
            <a:endParaRPr lang="en-US" altLang="zh-TW" sz="1200" dirty="0">
              <a:ea typeface="DFKai-SB" panose="03000509000000000000" pitchFamily="49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ea typeface="DFKai-SB" panose="03000509000000000000" pitchFamily="49" charset="-120"/>
              </a:rPr>
              <a:t>讓座、設置關愛座的核心意義是</a:t>
            </a:r>
            <a:r>
              <a:rPr lang="zh-TW" altLang="en-US" sz="1200" b="1" u="sng" dirty="0">
                <a:ea typeface="DFKai-SB" panose="03000509000000000000" pitchFamily="49" charset="-120"/>
              </a:rPr>
              <a:t>同理心</a:t>
            </a:r>
            <a:r>
              <a:rPr lang="zh-TW" altLang="en-US" sz="1200" dirty="0">
                <a:ea typeface="DFKai-SB" panose="03000509000000000000" pitchFamily="49" charset="-120"/>
              </a:rPr>
              <a:t>和</a:t>
            </a:r>
            <a:r>
              <a:rPr lang="zh-TW" altLang="en-US" sz="1200" b="1" u="sng" dirty="0">
                <a:ea typeface="DFKai-SB" panose="03000509000000000000" pitchFamily="49" charset="-120"/>
              </a:rPr>
              <a:t>關愛精神</a:t>
            </a:r>
            <a:endParaRPr lang="en-US" altLang="zh-TW" sz="1200" b="1" u="sng" dirty="0">
              <a:ea typeface="DFKai-SB" panose="03000509000000000000" pitchFamily="49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ea typeface="DFKai-SB" panose="03000509000000000000" pitchFamily="49" charset="-120"/>
              </a:rPr>
              <a:t>讓座予他人除了是一份公民責任，更需要的是對周遭環境的觀察，仔細留意旁人的需要，</a:t>
            </a:r>
            <a:r>
              <a:rPr lang="zh-TW" altLang="en-US" dirty="0"/>
              <a:t>為別人設想</a:t>
            </a:r>
            <a:r>
              <a:rPr lang="zh-TW" altLang="en-US" sz="1200" dirty="0">
                <a:ea typeface="DFKai-SB" panose="03000509000000000000" pitchFamily="49" charset="-120"/>
              </a:rPr>
              <a:t>。</a:t>
            </a:r>
            <a:endParaRPr lang="en-US" altLang="zh-TW" sz="1200" dirty="0">
              <a:ea typeface="DFKai-SB" panose="03000509000000000000" pitchFamily="49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ea typeface="DFKai-SB" panose="03000509000000000000" pitchFamily="49" charset="-120"/>
              </a:rPr>
              <a:t>一般市民大眾（如一般學生），在公共場所，當自己有需要的時候，未必會當面交代。當遇上一般市民未有讓座予孕婦、長者、孩童或傷殘人士時，需要留意一下對方是否亦有難言之隱，切忌衝動地出口傷人，更應避免拍攝影片網絡公審的行為。</a:t>
            </a:r>
            <a:r>
              <a:rPr lang="en-US" altLang="zh-TW" sz="1200" dirty="0">
                <a:ea typeface="DFKai-SB" panose="03000509000000000000" pitchFamily="49" charset="-120"/>
              </a:rPr>
              <a:t/>
            </a:r>
            <a:br>
              <a:rPr lang="en-US" altLang="zh-TW" sz="1200" dirty="0">
                <a:ea typeface="DFKai-SB" panose="03000509000000000000" pitchFamily="49" charset="-120"/>
              </a:rPr>
            </a:br>
            <a:r>
              <a:rPr lang="zh-TW" altLang="en-US" sz="1200" dirty="0">
                <a:ea typeface="DFKai-SB" panose="03000509000000000000" pitchFamily="49" charset="-120"/>
              </a:rPr>
              <a:t>（教師不妨引用學生在交通工具上有讓座需要，但又難訴諸於口的情境，引導學生代入身份進行思考。）</a:t>
            </a:r>
            <a:endParaRPr lang="en-US" altLang="zh-TW" sz="1200" dirty="0">
              <a:ea typeface="DFKai-SB" panose="03000509000000000000" pitchFamily="49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268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中華經典名句</a:t>
            </a:r>
            <a:r>
              <a:rPr lang="en-US" altLang="zh-TW" dirty="0"/>
              <a:t>:  </a:t>
            </a:r>
            <a:r>
              <a:rPr lang="en-US" altLang="zh-HK" dirty="0"/>
              <a:t>https://www.edb.gov.hk/attachment/tc/curriculum-development/kla/chi-edu/chinese-culture/Proverb-C1-01_sec.pdf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9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教師亦可以提醒學生，在</a:t>
            </a:r>
            <a:r>
              <a:rPr lang="zh-TW" altLang="en-US" sz="1200" dirty="0">
                <a:ea typeface="DFKai-SB" panose="03000509000000000000" pitchFamily="49" charset="-120"/>
              </a:rPr>
              <a:t>公共交通工具上，除了讓座，還有不同的情況可以展現同理心和關愛的精神，例如：</a:t>
            </a:r>
            <a:endParaRPr lang="en-US" altLang="zh-TW" sz="1200" dirty="0">
              <a:ea typeface="DFKai-SB" panose="03000509000000000000" pitchFamily="49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ea typeface="DFKai-SB" panose="03000509000000000000" pitchFamily="49" charset="-120"/>
              </a:rPr>
              <a:t>如遇乘客遺留個人物品在車廂內，出言提醒</a:t>
            </a:r>
            <a:endParaRPr lang="en-US" altLang="zh-TW" sz="1200" dirty="0">
              <a:ea typeface="DFKai-SB" panose="03000509000000000000" pitchFamily="49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ea typeface="DFKai-SB" panose="03000509000000000000" pitchFamily="49" charset="-120"/>
              </a:rPr>
              <a:t>移出空間予他人進入車廂</a:t>
            </a:r>
            <a:endParaRPr lang="en-US" altLang="zh-TW" sz="1200" dirty="0">
              <a:ea typeface="DFKai-SB" panose="03000509000000000000" pitchFamily="49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ea typeface="DFKai-SB" panose="03000509000000000000" pitchFamily="49" charset="-120"/>
              </a:rPr>
              <a:t>當抵達總站時，提醒打瞌睡的乘客下車</a:t>
            </a:r>
            <a:endParaRPr lang="en-US" altLang="zh-TW" sz="1200" dirty="0">
              <a:ea typeface="DFKai-SB" panose="03000509000000000000" pitchFamily="49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ea typeface="DFKai-SB" panose="03000509000000000000" pitchFamily="49" charset="-120"/>
              </a:rPr>
              <a:t>幫助旅客／來港人士指認交通路線</a:t>
            </a:r>
            <a:endParaRPr lang="en-US" altLang="zh-TW" sz="1200" dirty="0">
              <a:ea typeface="DFKai-SB" panose="03000509000000000000" pitchFamily="49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200" dirty="0">
                <a:ea typeface="DFKai-SB" panose="03000509000000000000" pitchFamily="49" charset="-120"/>
              </a:rPr>
              <a:t>……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180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7000" cy="26121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3127628"/>
            <a:ext cx="7729287" cy="94706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249994"/>
            <a:ext cx="3702718" cy="20666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582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529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915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65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83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37027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37027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3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355601"/>
            <a:ext cx="8369300" cy="8763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8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000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21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Straight Connector 54"/>
          <p:cNvCxnSpPr/>
          <p:nvPr userDrawn="1"/>
        </p:nvCxnSpPr>
        <p:spPr>
          <a:xfrm>
            <a:off x="4572000" y="2198829"/>
            <a:ext cx="0" cy="3426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818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Conector recto 60"/>
          <p:cNvCxnSpPr/>
          <p:nvPr userDrawn="1"/>
        </p:nvCxnSpPr>
        <p:spPr>
          <a:xfrm>
            <a:off x="972000" y="5995502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403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4826000"/>
            <a:ext cx="8369300" cy="16256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381000"/>
            <a:ext cx="8369300" cy="4190999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0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87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1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4" r:id="rId10"/>
    <p:sldLayoutId id="2147483677" r:id="rId11"/>
    <p:sldLayoutId id="2147483678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.gov.hk/chi/tvapi/15_td49_mp4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edb.gov.hk/attachment/tc/curriculum-development/kla/chi-edu/chinese-culture/Proverb-C1-01_sec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8649" y="3052472"/>
            <a:ext cx="7729287" cy="1294060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r>
              <a:rPr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「讓位奇兵」</a:t>
            </a:r>
            <a:endParaRPr lang="zh-HK" altLang="en-US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85848" y="4258849"/>
            <a:ext cx="4629151" cy="2419067"/>
          </a:xfrm>
        </p:spPr>
        <p:txBody>
          <a:bodyPr>
            <a:noAutofit/>
          </a:bodyPr>
          <a:lstStyle/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價值觀教育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初中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教育局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德育、公民及國民教育組製作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b="1" dirty="0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b="1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2" descr="People standing and sitting in bus or metro train isolated flat vector illustration. men and women using subway.">
            <a:extLst>
              <a:ext uri="{FF2B5EF4-FFF2-40B4-BE49-F238E27FC236}">
                <a16:creationId xmlns:a16="http://schemas.microsoft.com/office/drawing/2014/main" id="{EF76D3D1-5EC2-6C44-B9FA-572FBDDC4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" b="21711"/>
          <a:stretch/>
        </p:blipFill>
        <p:spPr bwMode="auto">
          <a:xfrm>
            <a:off x="1498447" y="352258"/>
            <a:ext cx="6147106" cy="25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07FCF4B-5C6C-4983-8ED3-1CF380379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354">
            <a:off x="7352955" y="4987782"/>
            <a:ext cx="1205116" cy="12668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9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30" y="893710"/>
            <a:ext cx="2270341" cy="540000"/>
          </a:xfrm>
          <a:prstGeom prst="rect">
            <a:avLst/>
          </a:prstGeom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1692DD13-8D27-AE43-B204-ACCEFCC0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97682"/>
              </p:ext>
            </p:extLst>
          </p:nvPr>
        </p:nvGraphicFramePr>
        <p:xfrm>
          <a:off x="707526" y="1725922"/>
          <a:ext cx="7728949" cy="4247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1640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5507309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1497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內容概要：</a:t>
                      </a:r>
                      <a:endParaRPr lang="en-US" altLang="zh-HK" sz="2400" b="0" i="0" u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defTabSz="91440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透過影片及情境討論，幫助學生</a:t>
                      </a: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反思自己的行為，培養他們在日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常生活中，以同理心了解別人</a:t>
                      </a: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需要及處境，</a:t>
                      </a: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主動幫助他人。</a:t>
                      </a:r>
                      <a:endParaRPr lang="en-CA" altLang="zh-HK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1808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學習目標</a:t>
                      </a: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HK" altLang="zh-TW" sz="1800" b="0" i="0" u="none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培養學生以同理心了解別人的需要，主動幫助別人。</a:t>
                      </a:r>
                      <a:endParaRPr lang="en-HK" altLang="zh-TW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學生能關愛並顧及別人的感受，關心他人。</a:t>
                      </a:r>
                      <a:endParaRPr lang="en-HK" altLang="zh-TW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8841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價值觀和態度：</a:t>
                      </a:r>
                      <a:endParaRPr lang="en-US" sz="24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同理心、關愛他人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5" y="1460223"/>
            <a:ext cx="8265071" cy="5039677"/>
          </a:xfrm>
          <a:prstGeom prst="rect">
            <a:avLst/>
          </a:prstGeom>
        </p:spPr>
      </p:pic>
      <p:pic>
        <p:nvPicPr>
          <p:cNvPr id="8" name="圖形 7" descr="視訊攝影機 以實心填滿">
            <a:extLst>
              <a:ext uri="{FF2B5EF4-FFF2-40B4-BE49-F238E27FC236}">
                <a16:creationId xmlns:a16="http://schemas.microsoft.com/office/drawing/2014/main" id="{DDBD90F1-DDE5-45F2-A0B6-BC87BEDDD0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3EE688F-A168-C542-A746-08FBAB4AA3CA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影片來源：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政府新聞處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34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資料剪輯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關愛座的矛盾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91779" y="1605304"/>
            <a:ext cx="3803152" cy="4753198"/>
            <a:chOff x="366877" y="694321"/>
            <a:chExt cx="3803152" cy="544306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77" y="694321"/>
              <a:ext cx="3803152" cy="5443066"/>
            </a:xfrm>
            <a:prstGeom prst="rect">
              <a:avLst/>
            </a:prstGeom>
          </p:spPr>
        </p:pic>
        <p:sp>
          <p:nvSpPr>
            <p:cNvPr id="5" name="Rectangle 3"/>
            <p:cNvSpPr/>
            <p:nvPr/>
          </p:nvSpPr>
          <p:spPr>
            <a:xfrm>
              <a:off x="596037" y="1068716"/>
              <a:ext cx="3344831" cy="391215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indent="600075" algn="just" fontAlgn="base" hangingPunct="0">
                <a:spcBef>
                  <a:spcPts val="2400"/>
                </a:spcBef>
                <a:spcAft>
                  <a:spcPct val="0"/>
                </a:spcAft>
              </a:pPr>
              <a:r>
                <a:rPr lang="zh-TW" altLang="en-US" sz="2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關愛座原意為優先讓座予有需要人士，但近年卻成為爭議性話題。</a:t>
              </a:r>
              <a:endPara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indent="600075" algn="just" fontAlgn="base" hangingPunct="0">
                <a:spcBef>
                  <a:spcPts val="2400"/>
                </a:spcBef>
                <a:spcAft>
                  <a:spcPct val="0"/>
                </a:spcAft>
              </a:pPr>
              <a:r>
                <a:rPr lang="zh-TW" altLang="en-US" sz="2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有人認為關愛座只有長者可坐，即使車廂非常擁擠，都不坐在關愛座。</a:t>
              </a:r>
              <a:endPara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indent="600075" algn="just" fontAlgn="base" hangingPunct="0">
                <a:spcBef>
                  <a:spcPts val="2400"/>
                </a:spcBef>
                <a:spcAft>
                  <a:spcPct val="0"/>
                </a:spcAft>
              </a:pPr>
              <a:r>
                <a:rPr lang="zh-TW" altLang="en-US" sz="2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有人認為關愛座已變質</a:t>
              </a:r>
              <a:r>
                <a: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en-HK" altLang="zh-TW" sz="2200" b="1" dirty="0">
                <a:ln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835876" y="1421807"/>
            <a:ext cx="3822523" cy="2807293"/>
            <a:chOff x="5102576" y="596307"/>
            <a:chExt cx="3822523" cy="280729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2576" y="596307"/>
              <a:ext cx="3822523" cy="280729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606543" y="1115572"/>
              <a:ext cx="281458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sz="2000" dirty="0">
                  <a:solidFill>
                    <a:srgbClr val="40404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長者享有乘車優惠，付出車費比別人少，劃分長者專屬座位，對其他人並不公平。</a:t>
              </a:r>
              <a:endParaRPr lang="zh-HK" altLang="en-US" sz="20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403022" y="3492500"/>
            <a:ext cx="4255377" cy="3161708"/>
            <a:chOff x="4403022" y="3581400"/>
            <a:chExt cx="4255377" cy="3161708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022" y="3581400"/>
              <a:ext cx="4255377" cy="3161708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5181284" y="4490032"/>
              <a:ext cx="2987307" cy="163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關懷弱勢、禮讓座位，本是發自內心的行為。我們應該讓車廂內每一個座位都成為關愛座，讓座予長者及有需要的人。</a:t>
              </a:r>
              <a:endPara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思考問題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18717" y="1719943"/>
            <a:ext cx="7906566" cy="3995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</a:pPr>
            <a:r>
              <a:rPr lang="zh-TW" altLang="en-US" sz="30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如果</a:t>
            </a:r>
            <a:r>
              <a:rPr lang="zh-TW" altLang="en-US" sz="30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現實生活中，人人都像短片中的四位乘客一樣不讓座，會造成甚麼後果？</a:t>
            </a:r>
            <a:endParaRPr lang="zh-TW" altLang="en-US" sz="30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</a:pPr>
            <a:r>
              <a:rPr lang="zh-TW" altLang="en-US" sz="30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你曾經希望有乘客給你讓座嗎？有乘客讓座給你嗎？試分享</a:t>
            </a:r>
            <a:r>
              <a:rPr lang="zh-TW" altLang="en-US" sz="30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當時的感受</a:t>
            </a:r>
            <a:r>
              <a:rPr lang="zh-TW" altLang="en-US" sz="30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 algn="just" defTabSz="91440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</a:pPr>
            <a:r>
              <a:rPr lang="zh-TW" altLang="en-US" sz="30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你認為大眾為甚麼會關注關愛座的設立和使用？你對讓座和關愛座有甚麼看法</a:t>
            </a:r>
            <a:r>
              <a:rPr lang="zh-TW" altLang="en-US" sz="30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？為什麼</a:t>
            </a:r>
            <a:r>
              <a:rPr lang="en-US" altLang="zh-TW" sz="30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30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2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Content Placeholder 2">
            <a:extLst>
              <a:ext uri="{FF2B5EF4-FFF2-40B4-BE49-F238E27FC236}">
                <a16:creationId xmlns:a16="http://schemas.microsoft.com/office/drawing/2014/main" id="{CE7EC97D-D243-D444-A6A7-4FB73869FD60}"/>
              </a:ext>
            </a:extLst>
          </p:cNvPr>
          <p:cNvSpPr txBox="1">
            <a:spLocks/>
          </p:cNvSpPr>
          <p:nvPr/>
        </p:nvSpPr>
        <p:spPr>
          <a:xfrm>
            <a:off x="790575" y="1588151"/>
            <a:ext cx="4556125" cy="3840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sz="3000" b="1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在日常生活中，我們應以</a:t>
            </a:r>
            <a:r>
              <a:rPr lang="zh-TW" altLang="en-US" sz="3000" b="1" dirty="0">
                <a:solidFill>
                  <a:srgbClr val="BF0C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同理心了解別人的需要，多為他人著想，顧及別人的感受</a:t>
            </a:r>
            <a:r>
              <a:rPr lang="zh-TW" altLang="en-US" sz="3000" b="1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，保持一顆善良的心，</a:t>
            </a:r>
            <a:r>
              <a:rPr lang="zh-TW" altLang="en-US" sz="3000" b="1" dirty="0">
                <a:solidFill>
                  <a:srgbClr val="BF0C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主動幫助他人</a:t>
            </a: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16" y="2440786"/>
            <a:ext cx="2672884" cy="2134892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642410" y="592243"/>
            <a:ext cx="894235" cy="923997"/>
            <a:chOff x="498811" y="418740"/>
            <a:chExt cx="894235" cy="92399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1710">
              <a:off x="498811" y="602710"/>
              <a:ext cx="876123" cy="74002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021">
              <a:off x="916885" y="418740"/>
              <a:ext cx="476161" cy="431060"/>
            </a:xfrm>
            <a:prstGeom prst="rect">
              <a:avLst/>
            </a:prstGeom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6518" y="774468"/>
            <a:ext cx="3572566" cy="51820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4004" y="5723791"/>
            <a:ext cx="3566469" cy="52430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 90"/>
          <p:cNvSpPr/>
          <p:nvPr/>
        </p:nvSpPr>
        <p:spPr>
          <a:xfrm>
            <a:off x="918271" y="1990679"/>
            <a:ext cx="7307453" cy="35548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z="30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我們愛自己的長輩和幼輩，再去愛別人的長輩和幼輩，把自己這個敬長慈幼的身分、角色擴展出去，承擔更大的責任，去愛其他人，以至愛所有人。人人都能夠這樣，世界會變得更美好！</a:t>
            </a:r>
            <a:endParaRPr lang="zh-HK" altLang="en-US" sz="30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9" name="圖片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642" y="562547"/>
            <a:ext cx="4718713" cy="1249788"/>
          </a:xfrm>
          <a:prstGeom prst="rect">
            <a:avLst/>
          </a:prstGeom>
        </p:spPr>
      </p:pic>
      <p:pic>
        <p:nvPicPr>
          <p:cNvPr id="90" name="圖片 89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315" y="4851288"/>
            <a:ext cx="1422409" cy="144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7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836409" y="1716095"/>
            <a:ext cx="7471183" cy="3286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 defTabSz="9144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在公共交通工具上，你可有留意其他人的需要？</a:t>
            </a:r>
          </a:p>
          <a:p>
            <a:pPr marL="450850" indent="-450850" defTabSz="9144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當你注意到他人有需要時，你有哪些相應的行動？</a:t>
            </a:r>
          </a:p>
          <a:p>
            <a:pPr marL="0" indent="0" defTabSz="9144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67AFD1"/>
              </a:buClr>
              <a:buSzPct val="80000"/>
              <a:buNone/>
            </a:pP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試分享當時的情況和感受。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843" y="4892042"/>
            <a:ext cx="4244675" cy="173328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DFA3EE5-24BF-41A8-BE46-4EE3B25D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72" y="365126"/>
            <a:ext cx="8136978" cy="866775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HK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CB01F68-BA18-41CA-88B2-D2E44A127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37" y="4795437"/>
            <a:ext cx="62855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Rainbow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920</Words>
  <Application>Microsoft Office PowerPoint</Application>
  <PresentationFormat>如螢幕大小 (4:3)</PresentationFormat>
  <Paragraphs>67</Paragraphs>
  <Slides>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20" baseType="lpstr">
      <vt:lpstr>Montserrat</vt:lpstr>
      <vt:lpstr>微軟正黑體</vt:lpstr>
      <vt:lpstr>新細明體</vt:lpstr>
      <vt:lpstr>標楷體</vt:lpstr>
      <vt:lpstr>標楷體</vt:lpstr>
      <vt:lpstr>Arial</vt:lpstr>
      <vt:lpstr>Calibri</vt:lpstr>
      <vt:lpstr>Calibri Light</vt:lpstr>
      <vt:lpstr>Times New Roman</vt:lpstr>
      <vt:lpstr>Wingdings</vt:lpstr>
      <vt:lpstr>Wingdings 2</vt:lpstr>
      <vt:lpstr>Office 佈景主題</vt:lpstr>
      <vt:lpstr>生活事件事例 「讓位奇兵」</vt:lpstr>
      <vt:lpstr>PowerPoint 簡報</vt:lpstr>
      <vt:lpstr>影片</vt:lpstr>
      <vt:lpstr>資料剪輯︰關愛座的矛盾</vt:lpstr>
      <vt:lpstr>PowerPoint 簡報</vt:lpstr>
      <vt:lpstr>PowerPoint 簡報</vt:lpstr>
      <vt:lpstr>PowerPoint 簡報</vt:lpstr>
      <vt:lpstr>反思問題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MCNE12</dc:creator>
  <cp:lastModifiedBy>LAM, Yuen-shan</cp:lastModifiedBy>
  <cp:revision>53</cp:revision>
  <dcterms:created xsi:type="dcterms:W3CDTF">2021-09-29T04:22:10Z</dcterms:created>
  <dcterms:modified xsi:type="dcterms:W3CDTF">2021-11-08T06:15:09Z</dcterms:modified>
</cp:coreProperties>
</file>